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75" r:id="rId10"/>
    <p:sldId id="277" r:id="rId11"/>
    <p:sldId id="285" r:id="rId12"/>
    <p:sldId id="278" r:id="rId13"/>
    <p:sldId id="267" r:id="rId14"/>
    <p:sldId id="272" r:id="rId15"/>
    <p:sldId id="266" r:id="rId16"/>
    <p:sldId id="269" r:id="rId17"/>
    <p:sldId id="270" r:id="rId18"/>
    <p:sldId id="274" r:id="rId19"/>
    <p:sldId id="273" r:id="rId20"/>
    <p:sldId id="276" r:id="rId21"/>
    <p:sldId id="279" r:id="rId22"/>
    <p:sldId id="280" r:id="rId23"/>
    <p:sldId id="281" r:id="rId24"/>
    <p:sldId id="28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/>
    <p:restoredTop sz="85367"/>
  </p:normalViewPr>
  <p:slideViewPr>
    <p:cSldViewPr snapToGrid="0" snapToObjects="1">
      <p:cViewPr>
        <p:scale>
          <a:sx n="124" d="100"/>
          <a:sy n="124" d="100"/>
        </p:scale>
        <p:origin x="280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0DC1-0C50-AB41-9629-1D2281513877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B91D2-5B14-A64F-955D-ED10B9DA0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zh.wikipedia.org/wiki/%E4%BF%A1%E6%81%AF%E7%B3%BB%E7%BB%9F" TargetMode="External"/><Relationship Id="rId12" Type="http://schemas.openxmlformats.org/officeDocument/2006/relationships/hyperlink" Target="https://zh.wikipedia.org/wiki/%E8%AE%BA%E5%9F%9F" TargetMode="External"/><Relationship Id="rId13" Type="http://schemas.openxmlformats.org/officeDocument/2006/relationships/hyperlink" Target="https://zh.wikipedia.org/wiki/%E6%A6%82%E5%BF%B5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zh.wikipedia.org/wiki/%E8%AE%A1%E7%AE%97%E6%9C%BA%E7%A7%91%E5%AD%A6" TargetMode="External"/><Relationship Id="rId4" Type="http://schemas.openxmlformats.org/officeDocument/2006/relationships/hyperlink" Target="https://zh.wikipedia.org/wiki/%E4%BF%A1%E6%81%AF%E5%AD%A6" TargetMode="External"/><Relationship Id="rId5" Type="http://schemas.openxmlformats.org/officeDocument/2006/relationships/hyperlink" Target="https://zh.wikipedia.org/wiki/%E6%9C%AC%E4%BD%93_(%E4%BF%A1%E6%81%AF%E7%A7%91%E5%AD%A6)#cite_note-1" TargetMode="External"/><Relationship Id="rId6" Type="http://schemas.openxmlformats.org/officeDocument/2006/relationships/hyperlink" Target="https://zh.wikipedia.org/wiki/%E5%AF%B9%E8%B1%A1" TargetMode="External"/><Relationship Id="rId7" Type="http://schemas.openxmlformats.org/officeDocument/2006/relationships/hyperlink" Target="https://zh.wikipedia.org/wiki/%E7%B1%BB%E5%9E%8B" TargetMode="External"/><Relationship Id="rId8" Type="http://schemas.openxmlformats.org/officeDocument/2006/relationships/hyperlink" Target="https://zh.wikipedia.org/wiki/%E5%85%B3%E7%B3%BB_(%E6%95%B0%E5%AD%A6)" TargetMode="External"/><Relationship Id="rId9" Type="http://schemas.openxmlformats.org/officeDocument/2006/relationships/hyperlink" Target="https://zh.wikipedia.org/wiki/%E6%9C%AC%E4%BD%93_(%E4%BF%A1%E6%81%AF%E7%A7%91%E5%AD%A6)#cite_note-2" TargetMode="External"/><Relationship Id="rId10" Type="http://schemas.openxmlformats.org/officeDocument/2006/relationships/hyperlink" Target="https://zh.wikipedia.org/wiki/%E6%9C%AF%E8%AF%AD%E9%9B%86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0%B7%E6%AD%8C" TargetMode="External"/><Relationship Id="rId4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en.wikipedia.org/wiki/Media_Lab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0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乌尔姆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 user-contributed data, Freebase integrated data from Wikipedia, NNDB,22 FMD,23 and Mu- sicBrainz.24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YAGO comprises information ex-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Wikipedia (e.g., categories,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infoboxes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WordNet[23] (e.g.,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ponymy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GeoNames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9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words and phrases that can be extracted from natural language text;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(such as Wiktionary and Open Mind Common Sense)</a:t>
            </a:r>
          </a:p>
          <a:p>
            <a:r>
              <a:rPr lang="en-US" dirty="0" smtClean="0"/>
              <a:t>(such as Verbosity and </a:t>
            </a:r>
            <a:r>
              <a:rPr lang="en-US" dirty="0" err="1" smtClean="0"/>
              <a:t>nadya.jp</a:t>
            </a:r>
            <a:r>
              <a:rPr lang="en-US" dirty="0" smtClean="0"/>
              <a:t>)</a:t>
            </a:r>
          </a:p>
          <a:p>
            <a:r>
              <a:rPr lang="en-US" dirty="0" smtClean="0"/>
              <a:t>(such as WordNet and </a:t>
            </a:r>
            <a:r>
              <a:rPr lang="en-US" dirty="0" err="1" smtClean="0"/>
              <a:t>JMDict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计算机科学"/>
              </a:rPr>
              <a:t>计算机科学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信息学"/>
              </a:rPr>
              <a:t>信息科学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领域，理论上，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本体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是指一种“形式化的，对于共享概念体系的明确而又详细的说明”</a:t>
            </a:r>
            <a:r>
              <a:rPr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。本体提供的是一种共享词表，也就是特定领域之中那些存在着的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对象"/>
              </a:rPr>
              <a:t>对象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类型"/>
              </a:rPr>
              <a:t>类型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或概念及其属性和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关系 (数学)"/>
              </a:rPr>
              <a:t>相互关系</a:t>
            </a:r>
            <a:r>
              <a:rPr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[2]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；或者说，本体就是一种特殊类型的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术语集"/>
              </a:rPr>
              <a:t>术语集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，具有结构化的特点，且更加适合于在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信息系统"/>
              </a:rPr>
              <a:t>计算机系统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之中使用；或者说，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本体实际上就是对特定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论域"/>
              </a:rPr>
              <a:t>领域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之中某套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概念"/>
              </a:rPr>
              <a:t>概念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及其相互之间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关系 (数学)"/>
              </a:rPr>
              <a:t>关系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的形式化表达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 representation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点，边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原子结构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点、边、点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由美国软件公司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开发并于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月公开运营。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日被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谷歌"/>
              </a:rPr>
              <a:t>谷歌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收购。 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马克斯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普朗克计算机科学研究所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Mind Common Sense (OMCS)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rtificial intelligence"/>
              </a:rPr>
              <a:t>artificial intelligence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project based at the  (MIT)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edia Lab"/>
              </a:rPr>
              <a:t>Media Lab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its founding in 1999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originated in 1986 at Princeton University where it continues to be developed and maintained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Semantic pointers represent relations between word meanings, pertain to all of the words in the source and target </a:t>
            </a:r>
            <a:r>
              <a:rPr lang="en-US" dirty="0" err="1" smtClean="0"/>
              <a:t>synsets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Lexical pointers represent relations between word forms, and pertain only to specific words in the source and target </a:t>
            </a:r>
            <a:r>
              <a:rPr lang="en-US" dirty="0" err="1" smtClean="0"/>
              <a:t>synsets</a:t>
            </a:r>
            <a:r>
              <a:rPr lang="en-US" dirty="0" smtClean="0"/>
              <a:t>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following pointer types are usually used to indicate lexical relations: Antonym,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Pertainym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Participle, Also See, Derivationally Related.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remaining pointer types are generally used to represent semantic relations.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0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5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2012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microsoft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6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91D2-5B14-A64F-955D-ED10B9DA09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1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0F2A-F032-5749-B03F-7BEA3DEC347A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AC9D-C71B-3640-A69A-D5A8ECF674DC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C6CD-F86C-DA4C-B470-B2CC4D567582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4B26-1330-E143-9595-C65F55DC8074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1E10B7F8-1775-4E4C-B177-69937E5FC8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9166-824B-084B-8B54-BB153233B159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7C57-AEBC-E743-A623-4ACF8AD9F461}" type="datetime1">
              <a:rPr lang="en-US" smtClean="0"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A8-C9EF-3641-BA35-C490A39CFB3B}" type="datetime1">
              <a:rPr lang="en-US" smtClean="0"/>
              <a:t>4/8/17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04EF-DBDF-B64A-8252-7B8EB5F086D3}" type="datetime1">
              <a:rPr lang="en-US" smtClean="0"/>
              <a:t>4/8/17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488-9A32-A44A-8E99-FB53D6170B4B}" type="datetime1">
              <a:rPr lang="en-US" smtClean="0"/>
              <a:t>4/8/17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A80-4C7D-FA4F-90B3-24C3F9A85C92}" type="datetime1">
              <a:rPr lang="en-US" smtClean="0"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80CE-D96D-5F44-83D4-838DFF2A7115}" type="datetime1">
              <a:rPr lang="en-US" smtClean="0"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92A4-3038-724C-BD45-349E6D2B29EF}" type="datetime1">
              <a:rPr lang="en-US" smtClean="0"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B7F8-1775-4E4C-B177-69937E5F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3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 introduction to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common </a:t>
            </a:r>
            <a:r>
              <a:rPr lang="en-US" sz="4800" dirty="0"/>
              <a:t>knowledge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err="1" smtClean="0"/>
              <a:t>Yuchen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</a:t>
            </a:r>
          </a:p>
          <a:p>
            <a:r>
              <a:rPr lang="en-US" altLang="zh-CN" dirty="0" smtClean="0"/>
              <a:t>2016.4.8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613151" cy="42877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4" y="2084195"/>
            <a:ext cx="8285086" cy="38341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Freebase was a large collaborative knowledge base consisting of data composed mainly by its community members.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was an online collection of structured data harvested from many sources, including individual, user-submitted wiki contributions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altLang="zh-CN" b="1" dirty="0"/>
              <a:t>47.5M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</a:p>
          <a:p>
            <a:r>
              <a:rPr lang="en-US" altLang="zh-CN" b="1" dirty="0"/>
              <a:t>2.9G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YAGO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23" y="920385"/>
            <a:ext cx="9144000" cy="1175483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www.mpi-inf.mpg.de</a:t>
            </a:r>
            <a:r>
              <a:rPr lang="en-US" dirty="0"/>
              <a:t>/departments/databases-and-information-systems/research/</a:t>
            </a:r>
            <a:r>
              <a:rPr lang="en-US" dirty="0" err="1"/>
              <a:t>yago-naga</a:t>
            </a:r>
            <a:r>
              <a:rPr lang="en-US" dirty="0"/>
              <a:t>/</a:t>
            </a:r>
            <a:r>
              <a:rPr lang="en-US" dirty="0" err="1"/>
              <a:t>yago</a:t>
            </a:r>
            <a:r>
              <a:rPr lang="en-US" dirty="0"/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1" y="2095868"/>
            <a:ext cx="8440777" cy="32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4" y="612166"/>
            <a:ext cx="10281138" cy="5188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YAGO is a huge semantic knowledge base, derived from </a:t>
            </a:r>
            <a:r>
              <a:rPr lang="en-US" dirty="0" smtClean="0"/>
              <a:t>Wikipedia</a:t>
            </a:r>
            <a:r>
              <a:rPr lang="en-US" altLang="zh-CN" dirty="0"/>
              <a:t>,</a:t>
            </a:r>
            <a:r>
              <a:rPr lang="en-US" dirty="0"/>
              <a:t> WordNet and GeoNames.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Currently, YAGO has knowledge of more than </a:t>
            </a:r>
            <a:r>
              <a:rPr lang="en-US" b="1" dirty="0"/>
              <a:t>10 million</a:t>
            </a:r>
            <a:r>
              <a:rPr lang="en-US" dirty="0"/>
              <a:t> entities (like persons, organizations, cities, etc.) and contains more than </a:t>
            </a:r>
            <a:r>
              <a:rPr lang="en-US" b="1" dirty="0"/>
              <a:t>120 million </a:t>
            </a:r>
            <a:r>
              <a:rPr lang="en-US" dirty="0"/>
              <a:t>facts about these entities.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ConceptNet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conceptnet.io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2520978"/>
            <a:ext cx="8746217" cy="15352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ConceptNet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ConceptNet</a:t>
            </a:r>
            <a:r>
              <a:rPr lang="en-US" dirty="0"/>
              <a:t> is a multilingual knowledge base, representing words and phrases that people use and the common-sense relationships between them.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knowledge in </a:t>
            </a:r>
            <a:r>
              <a:rPr lang="en-US" dirty="0" err="1"/>
              <a:t>ConceptNet</a:t>
            </a:r>
            <a:r>
              <a:rPr lang="en-US" dirty="0"/>
              <a:t> is collected from a variety of resources, including crowd-sourced </a:t>
            </a:r>
            <a:r>
              <a:rPr lang="en-US" dirty="0" smtClean="0"/>
              <a:t>resources, games </a:t>
            </a:r>
            <a:r>
              <a:rPr lang="en-US" dirty="0"/>
              <a:t>with a </a:t>
            </a:r>
            <a:r>
              <a:rPr lang="en-US" dirty="0" smtClean="0"/>
              <a:t>purpose, </a:t>
            </a:r>
            <a:r>
              <a:rPr lang="en-US" dirty="0"/>
              <a:t>and expert-created </a:t>
            </a:r>
            <a:r>
              <a:rPr lang="en-US" dirty="0" smtClean="0"/>
              <a:t>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027907"/>
            <a:ext cx="8318500" cy="4711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ConceptNet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statements(edges):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approximately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28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million</a:t>
            </a:r>
          </a:p>
          <a:p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used: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10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languages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304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total.</a:t>
            </a:r>
          </a:p>
          <a:p>
            <a:r>
              <a:rPr lang="en-US" dirty="0"/>
              <a:t>The resulting </a:t>
            </a:r>
            <a:r>
              <a:rPr lang="en-US" dirty="0" smtClean="0"/>
              <a:t>graph </a:t>
            </a:r>
            <a:r>
              <a:rPr lang="en-US" dirty="0"/>
              <a:t>has </a:t>
            </a:r>
            <a:r>
              <a:rPr lang="en-US" b="1" dirty="0"/>
              <a:t>9,611,524 distinct edges</a:t>
            </a:r>
            <a:r>
              <a:rPr lang="en-US" dirty="0"/>
              <a:t> among </a:t>
            </a:r>
            <a:r>
              <a:rPr lang="en-US" b="1" dirty="0"/>
              <a:t>3,930,196 nodes</a:t>
            </a:r>
            <a:r>
              <a:rPr lang="en-US" dirty="0"/>
              <a:t>. 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7" y="1690689"/>
            <a:ext cx="4735146" cy="42866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37500"/>
            <a:ext cx="7707828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Ontology: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i="1" dirty="0" smtClean="0"/>
              <a:t>a </a:t>
            </a:r>
            <a:r>
              <a:rPr lang="en-US" i="1" dirty="0"/>
              <a:t>formal naming and definition of the types, properties, and interrelationships of the entities that really or fundamentally exist for a particular domain of </a:t>
            </a:r>
            <a:r>
              <a:rPr lang="en-US" i="1" dirty="0" smtClean="0"/>
              <a:t>discourse</a:t>
            </a:r>
            <a:r>
              <a:rPr lang="en-US" altLang="zh-CN" dirty="0" smtClean="0"/>
              <a:t>”</a:t>
            </a:r>
          </a:p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base: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i="1" dirty="0" smtClean="0"/>
              <a:t>a </a:t>
            </a:r>
            <a:r>
              <a:rPr lang="en-US" i="1" dirty="0"/>
              <a:t>technology </a:t>
            </a:r>
            <a:r>
              <a:rPr lang="en-US" i="1" dirty="0" smtClean="0"/>
              <a:t>used</a:t>
            </a:r>
            <a:r>
              <a:rPr lang="zh-CN" altLang="en-US" i="1" dirty="0" smtClean="0"/>
              <a:t> </a:t>
            </a:r>
            <a:r>
              <a:rPr lang="en-US" i="1" dirty="0" smtClean="0"/>
              <a:t>to store complex structured</a:t>
            </a:r>
            <a:r>
              <a:rPr lang="zh-CN" altLang="en-US" i="1" dirty="0" smtClean="0"/>
              <a:t> </a:t>
            </a:r>
            <a:r>
              <a:rPr lang="en-US" i="1" dirty="0" smtClean="0"/>
              <a:t>and unstructured information used by a computer system</a:t>
            </a:r>
            <a:r>
              <a:rPr lang="en-US" altLang="zh-CN" dirty="0" smtClean="0"/>
              <a:t>”</a:t>
            </a:r>
          </a:p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</a:t>
            </a:r>
            <a:r>
              <a:rPr lang="en-US" i="1" dirty="0" smtClean="0"/>
              <a:t>a</a:t>
            </a:r>
            <a:r>
              <a:rPr lang="en-US" i="1" dirty="0"/>
              <a:t> knowledge base used by Google to enhance its search engine's search results with semantic-search information gathered from a wide variety of </a:t>
            </a:r>
            <a:r>
              <a:rPr lang="en-US" i="1" dirty="0" smtClean="0"/>
              <a:t>sources</a:t>
            </a:r>
            <a:r>
              <a:rPr lang="en-US" altLang="zh-CN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WordNet</a:t>
            </a:r>
          </a:p>
          <a:p>
            <a:pPr lvl="1"/>
            <a:r>
              <a:rPr lang="en-US" altLang="zh-CN" dirty="0" err="1" smtClean="0"/>
              <a:t>Synset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/>
              <a:t> </a:t>
            </a:r>
            <a:r>
              <a:rPr lang="en-US" altLang="zh-CN" dirty="0" smtClean="0"/>
              <a:t>Node,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ainly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hypernym/hyponym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</a:t>
            </a:r>
            <a:endParaRPr lang="en-US" altLang="zh-CN" dirty="0"/>
          </a:p>
          <a:p>
            <a:r>
              <a:rPr lang="en-US" altLang="zh-CN" dirty="0" err="1"/>
              <a:t>Probase</a:t>
            </a:r>
            <a:endParaRPr lang="en-US" altLang="zh-CN" dirty="0"/>
          </a:p>
          <a:p>
            <a:pPr lvl="1"/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isA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</a:t>
            </a:r>
            <a:endParaRPr lang="en-US" altLang="zh-CN" dirty="0"/>
          </a:p>
          <a:p>
            <a:r>
              <a:rPr lang="en-US" altLang="zh-CN" dirty="0"/>
              <a:t>Freebase</a:t>
            </a:r>
          </a:p>
          <a:p>
            <a:pPr lvl="1"/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</a:t>
            </a:r>
            <a:endParaRPr lang="en-US" altLang="zh-CN" dirty="0"/>
          </a:p>
          <a:p>
            <a:r>
              <a:rPr lang="en-US" altLang="zh-CN" dirty="0"/>
              <a:t>YAGO</a:t>
            </a:r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Entity/Type,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Entity/Type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en-US" altLang="zh-CN" dirty="0" err="1"/>
              <a:t>ConceptNet</a:t>
            </a:r>
            <a:endParaRPr lang="en-US" altLang="zh-CN" dirty="0"/>
          </a:p>
          <a:p>
            <a:pPr lvl="1"/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7" y="365126"/>
            <a:ext cx="9032353" cy="63699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27"/>
            <a:ext cx="9144000" cy="63031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" y="508826"/>
            <a:ext cx="8609744" cy="55958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WordNet</a:t>
            </a:r>
          </a:p>
          <a:p>
            <a:pPr lvl="1"/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1985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Princeton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University;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3.1</a:t>
            </a:r>
            <a:endParaRPr lang="en-US" altLang="zh-CN" dirty="0"/>
          </a:p>
          <a:p>
            <a:r>
              <a:rPr lang="en-US" altLang="zh-CN" dirty="0" err="1" smtClean="0"/>
              <a:t>Probase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endParaRPr lang="en-US" altLang="zh-CN" dirty="0" smtClean="0"/>
          </a:p>
          <a:p>
            <a:r>
              <a:rPr lang="en-US" altLang="zh-CN" dirty="0" smtClean="0"/>
              <a:t>Freebase</a:t>
            </a:r>
          </a:p>
          <a:p>
            <a:pPr lvl="1"/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Graph(2010),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2007(</a:t>
            </a:r>
            <a:r>
              <a:rPr lang="en-US" altLang="zh-CN" dirty="0" err="1" smtClean="0"/>
              <a:t>Metaweb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YAGO</a:t>
            </a:r>
          </a:p>
          <a:p>
            <a:pPr lvl="1"/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</a:t>
            </a:r>
            <a:r>
              <a:rPr lang="en-US" dirty="0"/>
              <a:t>at the </a:t>
            </a:r>
            <a:r>
              <a:rPr lang="en-US" altLang="zh-CN" dirty="0" smtClean="0"/>
              <a:t>MPI-INF;</a:t>
            </a:r>
            <a:r>
              <a:rPr lang="zh-CN" altLang="en-US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r>
              <a:rPr lang="en-US" altLang="zh-CN" dirty="0" err="1" smtClean="0"/>
              <a:t>ConceptNet</a:t>
            </a:r>
            <a:endParaRPr lang="en-US" altLang="zh-CN" dirty="0" smtClean="0"/>
          </a:p>
          <a:p>
            <a:pPr lvl="1"/>
            <a:r>
              <a:rPr lang="en-US" altLang="zh-CN" dirty="0"/>
              <a:t>O</a:t>
            </a:r>
            <a:r>
              <a:rPr lang="en-US" dirty="0" smtClean="0"/>
              <a:t>riginated </a:t>
            </a:r>
            <a:r>
              <a:rPr lang="en-US" dirty="0"/>
              <a:t>at the MIT Media </a:t>
            </a:r>
            <a:r>
              <a:rPr lang="en-US" dirty="0" smtClean="0"/>
              <a:t>Lab</a:t>
            </a:r>
            <a:r>
              <a:rPr lang="en-US" altLang="zh-CN" dirty="0" smtClean="0"/>
              <a:t>(1999);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3933"/>
            <a:ext cx="7886700" cy="435133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wordnet.princeton.edu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5" y="2022580"/>
            <a:ext cx="7699609" cy="429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WordNet® is a large lexical database of English. Nouns, verbs, adjectives and adverbs are grouped into sets of cognitive </a:t>
            </a:r>
            <a:r>
              <a:rPr lang="en-US" b="1" dirty="0"/>
              <a:t>synonyms</a:t>
            </a:r>
            <a:r>
              <a:rPr lang="en-US" dirty="0"/>
              <a:t> (</a:t>
            </a:r>
            <a:r>
              <a:rPr lang="en-US" dirty="0" err="1"/>
              <a:t>synsets</a:t>
            </a:r>
            <a:r>
              <a:rPr lang="en-US" dirty="0"/>
              <a:t>), each expressing a distinct concept. </a:t>
            </a:r>
            <a:r>
              <a:rPr lang="en-US" b="1" dirty="0" err="1"/>
              <a:t>Synsets</a:t>
            </a:r>
            <a:r>
              <a:rPr lang="en-US" dirty="0"/>
              <a:t> are interlinked by means of conceptual-</a:t>
            </a:r>
            <a:r>
              <a:rPr lang="en-US" b="1" dirty="0"/>
              <a:t>semantic and lexical </a:t>
            </a:r>
            <a:r>
              <a:rPr lang="en-US" b="1" dirty="0" smtClean="0"/>
              <a:t>relations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4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WordNet: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7721" y="1309504"/>
            <a:ext cx="5747629" cy="5283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2215" y="1321357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Synset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000641" y="1506023"/>
            <a:ext cx="2415421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62667" y="1989572"/>
            <a:ext cx="216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Relation</a:t>
            </a:r>
            <a:r>
              <a:rPr lang="en-US" altLang="zh-CN" b="1" dirty="0" smtClean="0">
                <a:sym typeface="Wingdings"/>
              </a:rPr>
              <a:t>(</a:t>
            </a:r>
            <a:r>
              <a:rPr lang="en-US" altLang="zh-CN" b="1" dirty="0" err="1" smtClean="0">
                <a:sym typeface="Wingdings"/>
              </a:rPr>
              <a:t>Hyponnym</a:t>
            </a:r>
            <a:r>
              <a:rPr lang="en-US" altLang="zh-CN" b="1" dirty="0" smtClean="0">
                <a:sym typeface="Wingdings"/>
              </a:rPr>
              <a:t>)</a:t>
            </a:r>
            <a:endParaRPr lang="en-US" b="1" dirty="0"/>
          </a:p>
        </p:txBody>
      </p:sp>
      <p:cxnSp>
        <p:nvCxnSpPr>
          <p:cNvPr id="11" name="Straight Connector 10"/>
          <p:cNvCxnSpPr>
            <a:stCxn id="10" idx="3"/>
          </p:cNvCxnSpPr>
          <p:nvPr/>
        </p:nvCxnSpPr>
        <p:spPr>
          <a:xfrm>
            <a:off x="3425631" y="2174238"/>
            <a:ext cx="133393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037385" y="1559169"/>
            <a:ext cx="1559169" cy="1137139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77585" y="169320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Relation</a:t>
            </a:r>
            <a:r>
              <a:rPr lang="en-US" altLang="zh-CN" b="1" dirty="0" smtClean="0">
                <a:sym typeface="Wingdings"/>
              </a:rPr>
              <a:t>(Hypernym)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579139" y="1877866"/>
            <a:ext cx="398446" cy="5469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650" y="4757765"/>
            <a:ext cx="3896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Synset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Id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SID-00002684-N</a:t>
            </a:r>
          </a:p>
          <a:p>
            <a:r>
              <a:rPr lang="en-US" altLang="zh-CN" b="1" dirty="0" smtClean="0"/>
              <a:t>Lemma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physical_object</a:t>
            </a:r>
            <a:endParaRPr lang="en-US" altLang="zh-CN" dirty="0" smtClean="0"/>
          </a:p>
          <a:p>
            <a:r>
              <a:rPr lang="en-US" altLang="zh-CN" b="1" dirty="0" smtClean="0"/>
              <a:t>Gloss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/>
              <a:t>a tangible and visible entity; an entity that can cast a </a:t>
            </a:r>
            <a:r>
              <a:rPr lang="en-US" dirty="0" smtClean="0"/>
              <a:t>shadow</a:t>
            </a:r>
          </a:p>
          <a:p>
            <a:r>
              <a:rPr lang="en-US" altLang="zh-CN" b="1" dirty="0" smtClean="0"/>
              <a:t>Example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Sentence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i="1" dirty="0"/>
              <a:t>it was full of rackets, balls and other objects"</a:t>
            </a:r>
            <a:r>
              <a:rPr lang="en-US" altLang="zh-CN" dirty="0" smtClean="0"/>
              <a:t>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873262" y="3763108"/>
            <a:ext cx="2356338" cy="773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34155" y="4312706"/>
            <a:ext cx="2396398" cy="657879"/>
          </a:xfrm>
          <a:prstGeom prst="line">
            <a:avLst/>
          </a:prstGeom>
          <a:ln w="22225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WordNet: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555276"/>
              </p:ext>
            </p:extLst>
          </p:nvPr>
        </p:nvGraphicFramePr>
        <p:xfrm>
          <a:off x="628650" y="1825625"/>
          <a:ext cx="7886700" cy="2494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Unique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Strings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Synsets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Total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word-sense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pairs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117097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81426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145140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13650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24890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Adjective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22141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18877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31302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4610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3644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5720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155327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117597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207016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Probase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3256"/>
            <a:ext cx="78867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concept.msra.cn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834337"/>
            <a:ext cx="7143750" cy="4818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065480"/>
            <a:ext cx="5791200" cy="4356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big graph of </a:t>
            </a:r>
            <a:r>
              <a:rPr lang="en-US" dirty="0" smtClean="0"/>
              <a:t>concepts</a:t>
            </a:r>
          </a:p>
          <a:p>
            <a:r>
              <a:rPr lang="en-US" dirty="0"/>
              <a:t>H</a:t>
            </a:r>
            <a:r>
              <a:rPr lang="en-US" dirty="0" smtClean="0"/>
              <a:t>arnessed </a:t>
            </a:r>
            <a:r>
              <a:rPr lang="en-US" dirty="0"/>
              <a:t>from billions of web pages and years' worth of search </a:t>
            </a:r>
            <a:r>
              <a:rPr lang="en-US" dirty="0" smtClean="0"/>
              <a:t>logs</a:t>
            </a:r>
          </a:p>
          <a:p>
            <a:endParaRPr lang="en-US" dirty="0"/>
          </a:p>
          <a:p>
            <a:r>
              <a:rPr lang="en-US" altLang="zh-CN" dirty="0"/>
              <a:t>Released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2012,</a:t>
            </a:r>
            <a:endParaRPr lang="en-US" dirty="0"/>
          </a:p>
          <a:p>
            <a:r>
              <a:rPr lang="en-US" b="1" dirty="0"/>
              <a:t>2,653,872</a:t>
            </a:r>
            <a:r>
              <a:rPr lang="en-US" dirty="0"/>
              <a:t> distinct concepts </a:t>
            </a:r>
          </a:p>
          <a:p>
            <a:r>
              <a:rPr lang="is-IS" b="1" dirty="0"/>
              <a:t>20,757,545</a:t>
            </a:r>
            <a:r>
              <a:rPr lang="zh-CN" altLang="en-US" dirty="0"/>
              <a:t> </a:t>
            </a:r>
            <a:r>
              <a:rPr lang="en-US" altLang="zh-CN" dirty="0" err="1"/>
              <a:t>isA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endParaRPr lang="is-IS" dirty="0"/>
          </a:p>
          <a:p>
            <a:endParaRPr lang="en-US" dirty="0"/>
          </a:p>
          <a:p>
            <a:r>
              <a:rPr lang="en-US" altLang="zh-CN" dirty="0"/>
              <a:t>Currently,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16,937,776</a:t>
            </a:r>
            <a:r>
              <a:rPr lang="zh-CN" altLang="en-US" dirty="0"/>
              <a:t> </a:t>
            </a:r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concepts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66,754,640</a:t>
            </a:r>
            <a:r>
              <a:rPr lang="zh-CN" altLang="en-US" dirty="0"/>
              <a:t> </a:t>
            </a:r>
            <a:r>
              <a:rPr lang="en-US" altLang="zh-CN" dirty="0" err="1"/>
              <a:t>isA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B7F8-1775-4E4C-B177-69937E5FC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6821</TotalTime>
  <Words>711</Words>
  <Application>Microsoft Macintosh PowerPoint</Application>
  <PresentationFormat>On-screen Show (4:3)</PresentationFormat>
  <Paragraphs>165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DengXian</vt:lpstr>
      <vt:lpstr>Wingdings</vt:lpstr>
      <vt:lpstr>等线</vt:lpstr>
      <vt:lpstr>等线 Light</vt:lpstr>
      <vt:lpstr>Arial</vt:lpstr>
      <vt:lpstr>Office Theme</vt:lpstr>
      <vt:lpstr>An introduction to  common knowledge graphs</vt:lpstr>
      <vt:lpstr>Terminology</vt:lpstr>
      <vt:lpstr>Content</vt:lpstr>
      <vt:lpstr>WordNet</vt:lpstr>
      <vt:lpstr>WordNet</vt:lpstr>
      <vt:lpstr>WordNet: Structure</vt:lpstr>
      <vt:lpstr>WordNet: Statistics</vt:lpstr>
      <vt:lpstr>Probase</vt:lpstr>
      <vt:lpstr>Probase</vt:lpstr>
      <vt:lpstr>Freebase</vt:lpstr>
      <vt:lpstr>Freebase</vt:lpstr>
      <vt:lpstr>Freebase</vt:lpstr>
      <vt:lpstr>YAGO</vt:lpstr>
      <vt:lpstr>PowerPoint Presentation</vt:lpstr>
      <vt:lpstr>YAGO</vt:lpstr>
      <vt:lpstr>ConceptNet</vt:lpstr>
      <vt:lpstr>ConceptNet</vt:lpstr>
      <vt:lpstr>PowerPoint Presentation</vt:lpstr>
      <vt:lpstr>ConceptNet: statistics</vt:lpstr>
      <vt:lpstr>Summarization</vt:lpstr>
      <vt:lpstr>Application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common knowledge graphs</dc:title>
  <dc:creator>沙雨辰</dc:creator>
  <cp:lastModifiedBy>沙雨辰</cp:lastModifiedBy>
  <cp:revision>49</cp:revision>
  <dcterms:created xsi:type="dcterms:W3CDTF">2017-03-26T10:54:53Z</dcterms:created>
  <dcterms:modified xsi:type="dcterms:W3CDTF">2017-04-08T05:24:49Z</dcterms:modified>
</cp:coreProperties>
</file>